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Ubuntu"/>
      <p:regular r:id="rId9"/>
      <p:bold r:id="rId10"/>
      <p:italic r:id="rId11"/>
      <p:boldItalic r:id="rId12"/>
    </p:embeddedFont>
    <p:embeddedFont>
      <p:font typeface="Ubuntu Light"/>
      <p:regular r:id="rId13"/>
      <p:bold r:id="rId14"/>
      <p:italic r:id="rId15"/>
      <p:boldItalic r:id="rId16"/>
    </p:embeddedFont>
    <p:embeddedFont>
      <p:font typeface="Dosis"/>
      <p:regular r:id="rId17"/>
      <p:bold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Dosis Medium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B8CC830-BD3D-4FE4-A43F-E1FDA3F14BB5}">
  <a:tblStyle styleId="{FB8CC830-BD3D-4FE4-A43F-E1FDA3F14BB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regular.fntdata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DosisMedium-bold.fntdata"/><Relationship Id="rId27" Type="http://schemas.openxmlformats.org/officeDocument/2006/relationships/font" Target="fonts/Dosi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3" Type="http://schemas.openxmlformats.org/officeDocument/2006/relationships/font" Target="fonts/UbuntuLight-regular.fntdata"/><Relationship Id="rId12" Type="http://schemas.openxmlformats.org/officeDocument/2006/relationships/font" Target="fonts/Ubuntu-boldItalic.fntdata"/><Relationship Id="rId15" Type="http://schemas.openxmlformats.org/officeDocument/2006/relationships/font" Target="fonts/UbuntuLight-italic.fntdata"/><Relationship Id="rId14" Type="http://schemas.openxmlformats.org/officeDocument/2006/relationships/font" Target="fonts/UbuntuLight-bold.fntdata"/><Relationship Id="rId17" Type="http://schemas.openxmlformats.org/officeDocument/2006/relationships/font" Target="fonts/Dosis-regular.fntdata"/><Relationship Id="rId16" Type="http://schemas.openxmlformats.org/officeDocument/2006/relationships/font" Target="fonts/UbuntuLight-boldItalic.fntdata"/><Relationship Id="rId19" Type="http://schemas.openxmlformats.org/officeDocument/2006/relationships/font" Target="fonts/Montserrat-regular.fntdata"/><Relationship Id="rId18" Type="http://schemas.openxmlformats.org/officeDocument/2006/relationships/font" Target="fonts/Dosi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d64ee87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4ed64ee8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ed64ee870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4ed64ee87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ed64ee870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4ed64ee87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a Barrio Digital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17138"/>
          <a:stretch/>
        </p:blipFill>
        <p:spPr>
          <a:xfrm>
            <a:off x="0" y="0"/>
            <a:ext cx="9144000" cy="42248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portada-degradado.gif" id="17" name="Google Shape;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87123"/>
            <a:ext cx="8995105" cy="304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/>
        </p:nvSpPr>
        <p:spPr>
          <a:xfrm>
            <a:off x="272989" y="2087125"/>
            <a:ext cx="7641300" cy="5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Dosis Medium"/>
              <a:buNone/>
            </a:pPr>
            <a:r>
              <a:rPr b="0" i="0" lang="es" sz="4000" u="none" cap="none" strike="noStrike">
                <a:solidFill>
                  <a:srgbClr val="434343"/>
                </a:solidFill>
                <a:latin typeface="Dosis Medium"/>
                <a:ea typeface="Dosis Medium"/>
                <a:cs typeface="Dosis Medium"/>
                <a:sym typeface="Dosis Medium"/>
              </a:rPr>
              <a:t>INTELLIGENT MOBILE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gif" id="19" name="Google Shape;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6674" y="4347773"/>
            <a:ext cx="669449" cy="669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358900" y="2796725"/>
            <a:ext cx="8447999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/>
        </p:nvSpPr>
        <p:spPr>
          <a:xfrm>
            <a:off x="4637228" y="2210250"/>
            <a:ext cx="4506772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Ubuntu"/>
              <a:buNone/>
            </a:pPr>
            <a:r>
              <a:rPr b="0" i="0" lang="es" sz="2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/ </a:t>
            </a:r>
            <a:r>
              <a:rPr b="0" i="0" lang="es" sz="2400" u="none" cap="none" strike="noStrike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Content Marketing proposal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/>
        </p:nvSpPr>
        <p:spPr>
          <a:xfrm>
            <a:off x="5785300" y="4450000"/>
            <a:ext cx="25521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Ubuntu Light"/>
              <a:buNone/>
            </a:pPr>
            <a:r>
              <a:rPr b="0" i="0" lang="es" sz="2400" u="none" cap="none" strike="noStrike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Barrio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mple con título">
  <p:cSld name="Simple con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descr="portada-degradado.gif"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311" y="4665850"/>
            <a:ext cx="9035069" cy="51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81025" y="4735775"/>
            <a:ext cx="56535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Ubuntu"/>
              <a:buNone/>
            </a:pPr>
            <a:r>
              <a:rPr b="0" i="0" lang="es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BARRIO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gif"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999" y="4762623"/>
            <a:ext cx="294900" cy="2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223500" y="80150"/>
            <a:ext cx="8789400" cy="14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Ubuntu"/>
              <a:buNone/>
            </a:pPr>
            <a:r>
              <a:rPr b="0" i="0" lang="es" sz="36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/</a:t>
            </a:r>
            <a:r>
              <a:rPr b="0" i="0" lang="es" sz="32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Some of the key things we can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edia página con foto">
  <p:cSld name="Media página con fo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ada-degradado.gif"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77575"/>
            <a:ext cx="8995105" cy="46283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/>
        </p:nvSpPr>
        <p:spPr>
          <a:xfrm>
            <a:off x="81025" y="4735775"/>
            <a:ext cx="56535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Ubuntu"/>
              <a:buNone/>
            </a:pPr>
            <a:r>
              <a:rPr b="0" i="0" lang="es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BARRIO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gif"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999" y="4762623"/>
            <a:ext cx="294900" cy="2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5005351" y="1413587"/>
            <a:ext cx="992100" cy="992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4908775" y="227675"/>
            <a:ext cx="4078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"/>
              <a:buFont typeface="Ubuntu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/ Dolor sit amet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6157000" y="1364437"/>
            <a:ext cx="22695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"/>
              <a:buFont typeface="Ubuntu Light"/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Sed ut perspiciatis unde omnis iste natus error sit voluptatem accusantium sed ut perspiciatis unde omnis iste natus error sit voluptate.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5005351" y="3341062"/>
            <a:ext cx="992100" cy="9921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6157000" y="3291912"/>
            <a:ext cx="22695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"/>
              <a:buFont typeface="Ubuntu Light"/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Sed ut perspiciatis unde omnis iste natus error sit voluptatem accusantium sed ut perspiciatis unde omnis iste natus error sit voluptate.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6"/>
          <p:cNvCxnSpPr/>
          <p:nvPr/>
        </p:nvCxnSpPr>
        <p:spPr>
          <a:xfrm>
            <a:off x="4971575" y="725450"/>
            <a:ext cx="389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6"/>
          <p:cNvSpPr txBox="1"/>
          <p:nvPr/>
        </p:nvSpPr>
        <p:spPr>
          <a:xfrm>
            <a:off x="4957975" y="864950"/>
            <a:ext cx="3980099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b="0" i="0" lang="es" sz="18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Voluptatem accusantium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4957975" y="2783975"/>
            <a:ext cx="3980099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50"/>
              <a:buFont typeface="Ubuntu Light"/>
              <a:buNone/>
            </a:pPr>
            <a:r>
              <a:rPr b="0" i="0" lang="es" sz="18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Voluptatem accusantium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nk-gris.gif" id="41" name="Google Shape;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250" y="3466975"/>
            <a:ext cx="739375" cy="739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-gris.gif" id="42" name="Google Shape;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250" y="1547075"/>
            <a:ext cx="739375" cy="7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ada-degradado.gif"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77575"/>
            <a:ext cx="8995105" cy="46283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81025" y="4735775"/>
            <a:ext cx="56535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Ubuntu"/>
              <a:buNone/>
            </a:pPr>
            <a:r>
              <a:rPr b="0" i="0" lang="es" sz="14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BARRIO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gif" id="46" name="Google Shape;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999" y="4762623"/>
            <a:ext cx="294900" cy="29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s.jpg" id="47" name="Google Shape;47;p7"/>
          <p:cNvPicPr preferRelativeResize="0"/>
          <p:nvPr/>
        </p:nvPicPr>
        <p:blipFill rotWithShape="1">
          <a:blip r:embed="rId4">
            <a:alphaModFix amt="27000"/>
          </a:blip>
          <a:srcRect b="31400" l="0" r="0" t="27886"/>
          <a:stretch/>
        </p:blipFill>
        <p:spPr>
          <a:xfrm>
            <a:off x="0" y="2191900"/>
            <a:ext cx="8998281" cy="245371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813289" y="1329875"/>
            <a:ext cx="1689900" cy="16899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631894" y="1329875"/>
            <a:ext cx="1689900" cy="16899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6577878" y="1329875"/>
            <a:ext cx="1689900" cy="1689900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380350" y="0"/>
            <a:ext cx="7144200" cy="75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"/>
              <a:buFont typeface="Ubuntu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Social is big, global, mobile and growing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523500" y="3304250"/>
            <a:ext cx="2269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"/>
              <a:buFont typeface="Ubuntu Light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Sed ut perspiciatis unde omnis iste natus error sit voluptatem accusantium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3322675" y="3304250"/>
            <a:ext cx="2269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"/>
              <a:buFont typeface="Ubuntu Light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Sed ut perspiciatis unde omnis iste natus error sit voluptatem accusantium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6288075" y="3304250"/>
            <a:ext cx="22695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50"/>
              <a:buFont typeface="Ubuntu Light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Ubuntu Light"/>
                <a:ea typeface="Ubuntu Light"/>
                <a:cs typeface="Ubuntu Light"/>
                <a:sym typeface="Ubuntu Light"/>
              </a:rPr>
              <a:t>Sed ut perspiciatis unde omnis iste natus error sit voluptatem accusantium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_POINT_1">
  <p:cSld name="MAIN_POINT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90250" y="450150"/>
            <a:ext cx="3232499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3722800" y="463200"/>
            <a:ext cx="0" cy="4082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707000" y="3909075"/>
            <a:ext cx="57299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_1">
  <p:cSld name="TITLE_AND_BODY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381750" y="1152475"/>
            <a:ext cx="8380499" cy="140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15832" l="0" r="0" t="0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/>
          <p:nvPr/>
        </p:nvSpPr>
        <p:spPr>
          <a:xfrm>
            <a:off x="0" y="2953875"/>
            <a:ext cx="9144000" cy="218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" name="Google Shape;74;p11"/>
          <p:cNvCxnSpPr/>
          <p:nvPr/>
        </p:nvCxnSpPr>
        <p:spPr>
          <a:xfrm>
            <a:off x="358900" y="3749875"/>
            <a:ext cx="8448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1"/>
          <p:cNvSpPr txBox="1"/>
          <p:nvPr/>
        </p:nvSpPr>
        <p:spPr>
          <a:xfrm>
            <a:off x="358900" y="379016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boto Light"/>
              <a:buNone/>
            </a:pPr>
            <a:r>
              <a:rPr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Mayo </a:t>
            </a:r>
            <a:r>
              <a:rPr lang="e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endParaRPr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348000" y="3077010"/>
            <a:ext cx="8448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Dosis"/>
              <a:buNone/>
            </a:pPr>
            <a:r>
              <a:rPr lang="es" sz="3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 empresa</a:t>
            </a:r>
            <a:r>
              <a:rPr i="0" lang="es" sz="36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/ </a:t>
            </a:r>
            <a:r>
              <a:rPr lang="e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Informes mensuales</a:t>
            </a:r>
            <a:endParaRPr i="0" sz="3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.gif" id="81" name="Google Shape;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999" y="4762623"/>
            <a:ext cx="294900" cy="2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355048" y="227675"/>
            <a:ext cx="62220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Ubuntu"/>
              <a:buNone/>
            </a:pPr>
            <a:r>
              <a:rPr b="0" i="0" lang="es" sz="2400" u="none" cap="none" strike="noStrike">
                <a:solidFill>
                  <a:srgbClr val="595959"/>
                </a:solidFill>
                <a:highlight>
                  <a:srgbClr val="FFFFFF"/>
                </a:highlight>
                <a:latin typeface="Ubuntu Light"/>
                <a:ea typeface="Ubuntu Light"/>
                <a:cs typeface="Ubuntu Light"/>
                <a:sym typeface="Ubuntu Light"/>
              </a:rPr>
              <a:t>/ Resultados en Twitter: </a:t>
            </a:r>
            <a:r>
              <a:rPr lang="es" sz="2400">
                <a:solidFill>
                  <a:schemeClr val="dk2"/>
                </a:solidFill>
                <a:highlight>
                  <a:schemeClr val="lt1"/>
                </a:highlight>
                <a:latin typeface="Ubuntu Light"/>
                <a:ea typeface="Ubuntu Light"/>
                <a:cs typeface="Ubuntu Light"/>
                <a:sym typeface="Ubuntu Light"/>
              </a:rPr>
              <a:t>mes</a:t>
            </a:r>
            <a:r>
              <a:rPr lang="es" sz="2400">
                <a:solidFill>
                  <a:schemeClr val="dk2"/>
                </a:solidFill>
                <a:highlight>
                  <a:schemeClr val="lt1"/>
                </a:highlight>
                <a:latin typeface="Ubuntu Light"/>
                <a:ea typeface="Ubuntu Light"/>
                <a:cs typeface="Ubuntu Light"/>
                <a:sym typeface="Ubuntu Light"/>
              </a:rPr>
              <a:t> 2019</a:t>
            </a:r>
            <a:endParaRPr b="0" i="0" sz="2400" u="none" cap="none" strike="noStrike">
              <a:solidFill>
                <a:srgbClr val="595959"/>
              </a:solidFill>
              <a:highlight>
                <a:srgbClr val="FFFFFF"/>
              </a:highlight>
              <a:latin typeface="Ubuntu Light"/>
              <a:ea typeface="Ubuntu Light"/>
              <a:cs typeface="Ubuntu Light"/>
              <a:sym typeface="Ubuntu Light"/>
            </a:endParaRPr>
          </a:p>
        </p:txBody>
      </p:sp>
      <p:cxnSp>
        <p:nvCxnSpPr>
          <p:cNvPr id="83" name="Google Shape;83;p12"/>
          <p:cNvCxnSpPr/>
          <p:nvPr/>
        </p:nvCxnSpPr>
        <p:spPr>
          <a:xfrm>
            <a:off x="436650" y="767575"/>
            <a:ext cx="858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2"/>
          <p:cNvSpPr/>
          <p:nvPr/>
        </p:nvSpPr>
        <p:spPr>
          <a:xfrm>
            <a:off x="0" y="4848675"/>
            <a:ext cx="9144000" cy="294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5" name="Google Shape;85;p12"/>
          <p:cNvGraphicFramePr/>
          <p:nvPr/>
        </p:nvGraphicFramePr>
        <p:xfrm>
          <a:off x="436650" y="91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{FB8CC830-BD3D-4FE4-A43F-E1FDA3F14BB5}</a:tableStyleId>
              </a:tblPr>
              <a:tblGrid>
                <a:gridCol w="3963900"/>
                <a:gridCol w="4460000"/>
              </a:tblGrid>
              <a:tr h="380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12"/>
          <p:cNvSpPr txBox="1"/>
          <p:nvPr/>
        </p:nvSpPr>
        <p:spPr>
          <a:xfrm>
            <a:off x="510550" y="912650"/>
            <a:ext cx="347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Indicadores (KPIs)</a:t>
            </a:r>
            <a:endParaRPr sz="12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4563525" y="912650"/>
            <a:ext cx="3513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Total</a:t>
            </a:r>
            <a:endParaRPr sz="12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510550" y="1293650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Seguidores totales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510550" y="1606075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Nuevos seguidores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510550" y="191850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Número de tweets 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510550" y="2271075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Número total de impresiones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510550" y="2612076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Media de impresiones diarias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510550" y="294165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Visitas al Perfil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510550" y="325565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Clics en el enlace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510550" y="3560725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Número total de menciones 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510550" y="3855625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Tasa de interacción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524625" y="1293650"/>
            <a:ext cx="41523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del perfil de Twitter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4524625" y="1606075"/>
            <a:ext cx="41523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página principal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524625" y="1918500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página principal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4524625" y="2271075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página principal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4524625" y="2612077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pestaña “Tweets”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4524625" y="2941650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página principal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4524625" y="3255650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pestaña “Tweets”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4524625" y="3560725"/>
            <a:ext cx="41523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página principal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4524625" y="3855625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pestaña “Tweets”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510550" y="419905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Total de me gusta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4524625" y="4199050"/>
            <a:ext cx="415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el dato de la pestaña “Tweets” de Twitter Analytics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.gif" id="112" name="Google Shape;1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999" y="4762623"/>
            <a:ext cx="294900" cy="2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3"/>
          <p:cNvSpPr txBox="1"/>
          <p:nvPr/>
        </p:nvSpPr>
        <p:spPr>
          <a:xfrm>
            <a:off x="355048" y="227675"/>
            <a:ext cx="62220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Ubuntu"/>
              <a:buNone/>
            </a:pPr>
            <a:r>
              <a:rPr b="0" i="0" lang="es" sz="2400" u="none" cap="none" strike="noStrike">
                <a:solidFill>
                  <a:srgbClr val="595959"/>
                </a:solidFill>
                <a:highlight>
                  <a:srgbClr val="FFFFFF"/>
                </a:highlight>
                <a:latin typeface="Ubuntu Light"/>
                <a:ea typeface="Ubuntu Light"/>
                <a:cs typeface="Ubuntu Light"/>
                <a:sym typeface="Ubuntu Light"/>
              </a:rPr>
              <a:t>/ Resultados en </a:t>
            </a:r>
            <a:r>
              <a:rPr lang="es" sz="2400">
                <a:solidFill>
                  <a:srgbClr val="595959"/>
                </a:solidFill>
                <a:highlight>
                  <a:srgbClr val="FFFFFF"/>
                </a:highlight>
                <a:latin typeface="Ubuntu Light"/>
                <a:ea typeface="Ubuntu Light"/>
                <a:cs typeface="Ubuntu Light"/>
                <a:sym typeface="Ubuntu Light"/>
              </a:rPr>
              <a:t>LinkedIn</a:t>
            </a:r>
            <a:r>
              <a:rPr b="0" i="0" lang="es" sz="2400" u="none" cap="none" strike="noStrike">
                <a:solidFill>
                  <a:srgbClr val="595959"/>
                </a:solidFill>
                <a:highlight>
                  <a:srgbClr val="FFFFFF"/>
                </a:highlight>
                <a:latin typeface="Ubuntu Light"/>
                <a:ea typeface="Ubuntu Light"/>
                <a:cs typeface="Ubuntu Light"/>
                <a:sym typeface="Ubuntu Light"/>
              </a:rPr>
              <a:t>: </a:t>
            </a:r>
            <a:r>
              <a:rPr lang="es" sz="2400">
                <a:solidFill>
                  <a:schemeClr val="dk2"/>
                </a:solidFill>
                <a:highlight>
                  <a:schemeClr val="lt1"/>
                </a:highlight>
                <a:latin typeface="Ubuntu Light"/>
                <a:ea typeface="Ubuntu Light"/>
                <a:cs typeface="Ubuntu Light"/>
                <a:sym typeface="Ubuntu Light"/>
              </a:rPr>
              <a:t>mes 2019</a:t>
            </a:r>
            <a:endParaRPr sz="2400">
              <a:solidFill>
                <a:schemeClr val="dk2"/>
              </a:solidFill>
              <a:highlight>
                <a:schemeClr val="lt1"/>
              </a:highlight>
              <a:latin typeface="Ubuntu Light"/>
              <a:ea typeface="Ubuntu Light"/>
              <a:cs typeface="Ubuntu Light"/>
              <a:sym typeface="Ubuntu Light"/>
            </a:endParaRPr>
          </a:p>
        </p:txBody>
      </p:sp>
      <p:cxnSp>
        <p:nvCxnSpPr>
          <p:cNvPr id="114" name="Google Shape;114;p13"/>
          <p:cNvCxnSpPr/>
          <p:nvPr/>
        </p:nvCxnSpPr>
        <p:spPr>
          <a:xfrm>
            <a:off x="436650" y="767575"/>
            <a:ext cx="858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3"/>
          <p:cNvSpPr/>
          <p:nvPr/>
        </p:nvSpPr>
        <p:spPr>
          <a:xfrm>
            <a:off x="0" y="4848675"/>
            <a:ext cx="9144000" cy="294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16" name="Google Shape;116;p13"/>
          <p:cNvGraphicFramePr/>
          <p:nvPr/>
        </p:nvGraphicFramePr>
        <p:xfrm>
          <a:off x="436650" y="91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{FB8CC830-BD3D-4FE4-A43F-E1FDA3F14BB5}</a:tableStyleId>
              </a:tblPr>
              <a:tblGrid>
                <a:gridCol w="3963900"/>
                <a:gridCol w="4460000"/>
              </a:tblGrid>
              <a:tr h="380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3"/>
          <p:cNvSpPr txBox="1"/>
          <p:nvPr/>
        </p:nvSpPr>
        <p:spPr>
          <a:xfrm>
            <a:off x="510550" y="912650"/>
            <a:ext cx="347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Indicadores (KPIs)</a:t>
            </a:r>
            <a:endParaRPr sz="12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4472950" y="912650"/>
            <a:ext cx="3604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Total</a:t>
            </a:r>
            <a:endParaRPr sz="12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510550" y="1293650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Visualizaciones de la página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510550" y="1606075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Visitantes únicos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510550" y="191850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Elementos compartidos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510550" y="2259501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Recomendaciones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3" name="Google Shape;123;p13"/>
          <p:cNvSpPr txBox="1"/>
          <p:nvPr/>
        </p:nvSpPr>
        <p:spPr>
          <a:xfrm>
            <a:off x="510550" y="2596675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Comentarios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510550" y="2937676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Total de seguidores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510550" y="3259625"/>
            <a:ext cx="3474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Nuevos seguidores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510550" y="3593538"/>
            <a:ext cx="34746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Mensajes enviados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510550" y="3895663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Mensajes recibidos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4524625" y="1293650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visitantes”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4524625" y="1606075"/>
            <a:ext cx="34746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visitantes”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524625" y="191850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actualizaciones”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4524625" y="224665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actualizaciones”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4524625" y="261295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actualizaciones”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4524625" y="2948725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seguidores”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4524625" y="3269250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“Análisis de seguidores”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4524625" y="3565963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Datos personales de mensajes enviados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4524625" y="3878863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Datos personales de mensajes enviados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510550" y="4208563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Veces contenido compartido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4524625" y="4191763"/>
            <a:ext cx="3474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Coger dato de “Actividad”</a:t>
            </a:r>
            <a:endParaRPr sz="1200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